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9" r:id="rId4"/>
    <p:sldId id="260" r:id="rId5"/>
    <p:sldId id="261" r:id="rId6"/>
    <p:sldId id="263" r:id="rId7"/>
    <p:sldId id="257" r:id="rId8"/>
    <p:sldId id="262" r:id="rId9"/>
    <p:sldId id="268" r:id="rId10"/>
    <p:sldId id="264" r:id="rId11"/>
    <p:sldId id="265" r:id="rId12"/>
    <p:sldId id="270" r:id="rId13"/>
    <p:sldId id="266" r:id="rId14"/>
    <p:sldId id="272" r:id="rId15"/>
    <p:sldId id="269" r:id="rId16"/>
    <p:sldId id="267" r:id="rId17"/>
    <p:sldId id="271" r:id="rId18"/>
    <p:sldId id="273" r:id="rId19"/>
    <p:sldId id="25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133155"/>
    <a:srgbClr val="2F2F2F"/>
    <a:srgbClr val="FFC301"/>
    <a:srgbClr val="112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E08AA-2E4F-400E-9B95-B03267A16FF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7C647-CAD6-45E9-A5C8-D7392144B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8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7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04" y="365125"/>
            <a:ext cx="6048672" cy="1325563"/>
          </a:xfrm>
        </p:spPr>
        <p:txBody>
          <a:bodyPr/>
          <a:lstStyle>
            <a:lvl1pPr algn="l"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864" y="2001465"/>
            <a:ext cx="6408712" cy="4044106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200"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 sz="2800"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 sz="2400"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 sz="2000"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CD9CFD7-F811-6B4C-8F1B-FEB77E50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67608" y="6356350"/>
            <a:ext cx="1455052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350A3EA-63B7-1D47-9ACA-4AD0647C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5800" y="6356349"/>
            <a:ext cx="576064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CEBFB8-A3C1-8F41-BF8B-258A2E02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64" y="6356350"/>
            <a:ext cx="1008112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1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6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2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5C4E7-FC45-4557-8F25-E7AFA001D9D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BB166-3A85-499E-A7C2-0F41FC331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0"/>
            <a:stretch/>
          </p:blipFill>
          <p:spPr>
            <a:xfrm>
              <a:off x="0" y="0"/>
              <a:ext cx="6912864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12864" y="0"/>
              <a:ext cx="5279136" cy="6858000"/>
            </a:xfrm>
            <a:prstGeom prst="rect">
              <a:avLst/>
            </a:prstGeom>
            <a:solidFill>
              <a:srgbClr val="112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295004" y="1066800"/>
            <a:ext cx="5321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VISUALISASI DATA</a:t>
            </a:r>
            <a:endParaRPr lang="en-US" sz="8000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88900">
                  <a:schemeClr val="bg1">
                    <a:lumMod val="65000"/>
                    <a:alpha val="28000"/>
                  </a:schemeClr>
                </a:glow>
              </a:effectLst>
              <a:latin typeface="Gill Sans MT Condensed" panose="020B0506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5004" y="4645152"/>
            <a:ext cx="5592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Bagus Sartono (bagusco@apps.ipb.ac.id)</a:t>
            </a:r>
          </a:p>
          <a:p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Dosen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di Prodi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Statistika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Sains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Data</a:t>
            </a:r>
          </a:p>
          <a:p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Koordinator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Working Group Data Mining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IPB University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5004" y="2105561"/>
            <a:ext cx="5321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pengantar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untuk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melakukan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dan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memahaminya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88900">
                  <a:schemeClr val="bg1">
                    <a:lumMod val="65000"/>
                    <a:alpha val="28000"/>
                  </a:schemeClr>
                </a:glow>
              </a:effectLst>
              <a:latin typeface="Gill Sans MT Condensed" panose="020B05060201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6334780"/>
            <a:ext cx="1056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disampaikan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pada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webinar Data Club –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Departemen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Statistika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IPB University.  02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Juni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2020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88900">
                  <a:schemeClr val="bg1">
                    <a:lumMod val="65000"/>
                    <a:alpha val="28000"/>
                  </a:schemeClr>
                </a:glow>
              </a:effectLst>
              <a:latin typeface="Gill Sans MT Condensed" panose="020B05060201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27" y="297249"/>
            <a:ext cx="2264394" cy="59286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363457" y="0"/>
            <a:ext cx="1901951" cy="916692"/>
            <a:chOff x="1823720" y="267034"/>
            <a:chExt cx="4629659" cy="2007623"/>
          </a:xfrm>
        </p:grpSpPr>
        <p:pic>
          <p:nvPicPr>
            <p:cNvPr id="14" name="Picture 2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812" y="267034"/>
              <a:ext cx="3602567" cy="200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823720" y="609601"/>
              <a:ext cx="3998977" cy="57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100" dirty="0">
                  <a:solidFill>
                    <a:schemeClr val="bg1"/>
                  </a:solidFill>
                  <a:latin typeface="Avenir Next Cyr W04 Demi" panose="020B0703020202020204" pitchFamily="34" charset="0"/>
                </a:rPr>
                <a:t>Working Group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3720" y="935521"/>
              <a:ext cx="3998976" cy="101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Bahnschrift SemiBold Condensed" panose="020B0502040204020203" pitchFamily="34" charset="0"/>
                </a:rPr>
                <a:t>DATA MINING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23720" y="1630773"/>
              <a:ext cx="3998977" cy="57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chemeClr val="bg1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FMIPA - IPB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7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25" name="TextBox 24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4098" name="Picture 2" descr="https://lh3.googleusercontent.com/H8C7Y2FZSsojhzoGODv8MmJhRLyXkmLyHtJqLOus9B1b56rY01q3thk_HcMUyittxy8Zn6dhZH1lxwq2Eg1QTiK5DvN1NsdrRHraqA=w1064-v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6" y="2335848"/>
            <a:ext cx="6700958" cy="43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671" y="2011589"/>
            <a:ext cx="7096637" cy="47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26" y="2558243"/>
            <a:ext cx="7335928" cy="36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29" name="TextBox 28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32" name="TextBox 31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7748" y="4326676"/>
            <a:ext cx="4591878" cy="584775"/>
            <a:chOff x="367748" y="3447064"/>
            <a:chExt cx="4591878" cy="584775"/>
          </a:xfrm>
        </p:grpSpPr>
        <p:sp>
          <p:nvSpPr>
            <p:cNvPr id="35" name="TextBox 34"/>
            <p:cNvSpPr txBox="1"/>
            <p:nvPr/>
          </p:nvSpPr>
          <p:spPr>
            <a:xfrm>
              <a:off x="980666" y="3447064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GARIS (line)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748" y="3447064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4</a:t>
              </a:r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48" y="2368150"/>
            <a:ext cx="7407675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29" name="TextBox 28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32" name="TextBox 31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7748" y="4326676"/>
            <a:ext cx="4591878" cy="584775"/>
            <a:chOff x="367748" y="3447064"/>
            <a:chExt cx="4591878" cy="584775"/>
          </a:xfrm>
        </p:grpSpPr>
        <p:sp>
          <p:nvSpPr>
            <p:cNvPr id="35" name="TextBox 34"/>
            <p:cNvSpPr txBox="1"/>
            <p:nvPr/>
          </p:nvSpPr>
          <p:spPr>
            <a:xfrm>
              <a:off x="980666" y="3447064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GARIS (line)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748" y="3447064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4</a:t>
              </a:r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22" y="2170700"/>
            <a:ext cx="6471202" cy="45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7748" y="4326676"/>
            <a:ext cx="4591878" cy="584775"/>
            <a:chOff x="367748" y="3447064"/>
            <a:chExt cx="4591878" cy="584775"/>
          </a:xfrm>
        </p:grpSpPr>
        <p:sp>
          <p:nvSpPr>
            <p:cNvPr id="15" name="TextBox 14"/>
            <p:cNvSpPr txBox="1"/>
            <p:nvPr/>
          </p:nvSpPr>
          <p:spPr>
            <a:xfrm>
              <a:off x="980666" y="3447064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GARIS (line)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7748" y="3447064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4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7748" y="5055303"/>
            <a:ext cx="4591878" cy="584775"/>
            <a:chOff x="367748" y="5055303"/>
            <a:chExt cx="4591878" cy="584775"/>
          </a:xfrm>
        </p:grpSpPr>
        <p:sp>
          <p:nvSpPr>
            <p:cNvPr id="17" name="TextBox 16"/>
            <p:cNvSpPr txBox="1"/>
            <p:nvPr/>
          </p:nvSpPr>
          <p:spPr>
            <a:xfrm>
              <a:off x="980666" y="5055303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WARNA (color)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7748" y="5055303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5.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83" y="2140798"/>
            <a:ext cx="7332613" cy="4522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548" y="5791200"/>
            <a:ext cx="28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menyatakan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7748" y="4326676"/>
            <a:ext cx="4591878" cy="584775"/>
            <a:chOff x="367748" y="3447064"/>
            <a:chExt cx="4591878" cy="584775"/>
          </a:xfrm>
        </p:grpSpPr>
        <p:sp>
          <p:nvSpPr>
            <p:cNvPr id="15" name="TextBox 14"/>
            <p:cNvSpPr txBox="1"/>
            <p:nvPr/>
          </p:nvSpPr>
          <p:spPr>
            <a:xfrm>
              <a:off x="980666" y="3447064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GARIS (line)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7748" y="3447064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4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7748" y="5055303"/>
            <a:ext cx="4591878" cy="584775"/>
            <a:chOff x="367748" y="5055303"/>
            <a:chExt cx="4591878" cy="584775"/>
          </a:xfrm>
        </p:grpSpPr>
        <p:sp>
          <p:nvSpPr>
            <p:cNvPr id="17" name="TextBox 16"/>
            <p:cNvSpPr txBox="1"/>
            <p:nvPr/>
          </p:nvSpPr>
          <p:spPr>
            <a:xfrm>
              <a:off x="980666" y="5055303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WARNA (color)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7748" y="5055303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5.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65" y="2140798"/>
            <a:ext cx="7425450" cy="45221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53548" y="5791200"/>
            <a:ext cx="281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highlight (</a:t>
            </a:r>
            <a:r>
              <a:rPr lang="en-US" dirty="0" err="1" smtClean="0"/>
              <a:t>penekanan</a:t>
            </a:r>
            <a:r>
              <a:rPr lang="en-US" dirty="0" smtClean="0"/>
              <a:t>)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spesial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7748" y="2869424"/>
            <a:ext cx="4591878" cy="584775"/>
            <a:chOff x="367748" y="2576220"/>
            <a:chExt cx="4591878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980666" y="2576220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BENTUK (shape)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48" y="2576220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2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7748" y="3598050"/>
            <a:ext cx="4591878" cy="584775"/>
            <a:chOff x="367748" y="3011642"/>
            <a:chExt cx="4591878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980666" y="3011642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UKURAN (size)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7748" y="3011642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3.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7748" y="4326676"/>
            <a:ext cx="4591878" cy="584775"/>
            <a:chOff x="367748" y="3447064"/>
            <a:chExt cx="4591878" cy="584775"/>
          </a:xfrm>
        </p:grpSpPr>
        <p:sp>
          <p:nvSpPr>
            <p:cNvPr id="15" name="TextBox 14"/>
            <p:cNvSpPr txBox="1"/>
            <p:nvPr/>
          </p:nvSpPr>
          <p:spPr>
            <a:xfrm>
              <a:off x="980666" y="3447064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GARIS (line)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7748" y="3447064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4</a:t>
              </a:r>
              <a:r>
                <a:rPr lang="en-US" sz="32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venir Next Cyr W04 Demi" panose="020B0703020202020204" pitchFamily="34" charset="0"/>
                </a:rPr>
                <a:t>.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7748" y="5055303"/>
            <a:ext cx="4591878" cy="584775"/>
            <a:chOff x="367748" y="5055303"/>
            <a:chExt cx="4591878" cy="584775"/>
          </a:xfrm>
        </p:grpSpPr>
        <p:sp>
          <p:nvSpPr>
            <p:cNvPr id="17" name="TextBox 16"/>
            <p:cNvSpPr txBox="1"/>
            <p:nvPr/>
          </p:nvSpPr>
          <p:spPr>
            <a:xfrm>
              <a:off x="980666" y="5055303"/>
              <a:ext cx="3978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WARNA (color)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7748" y="5055303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5.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095" y="2140798"/>
            <a:ext cx="7623325" cy="446650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53548" y="5791200"/>
            <a:ext cx="28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8"/>
          <a:stretch/>
        </p:blipFill>
        <p:spPr>
          <a:xfrm>
            <a:off x="-2256010" y="0"/>
            <a:ext cx="8149914" cy="6930749"/>
          </a:xfrm>
        </p:spPr>
      </p:pic>
      <p:sp>
        <p:nvSpPr>
          <p:cNvPr id="5" name="TextBox 4"/>
          <p:cNvSpPr txBox="1"/>
          <p:nvPr/>
        </p:nvSpPr>
        <p:spPr>
          <a:xfrm>
            <a:off x="2484781" y="143701"/>
            <a:ext cx="9312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rPr>
              <a:t>Tips </a:t>
            </a:r>
            <a:r>
              <a:rPr lang="en-US" sz="6600" dirty="0" err="1" smtClean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rPr>
              <a:t>Memahami</a:t>
            </a:r>
            <a:r>
              <a:rPr lang="en-US" sz="6600" dirty="0" smtClean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rPr>
              <a:t> </a:t>
            </a:r>
            <a:r>
              <a:rPr lang="en-US" sz="6600" dirty="0" err="1" smtClean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rPr>
              <a:t>Visualisasi</a:t>
            </a:r>
            <a:endParaRPr lang="en-US" sz="6600" dirty="0">
              <a:effectLst>
                <a:glow rad="203200">
                  <a:schemeClr val="bg1">
                    <a:alpha val="98000"/>
                  </a:schemeClr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1636" y="1690688"/>
            <a:ext cx="599611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-BoldMT"/>
              </a:rPr>
              <a:t>Awali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dengan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membaca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Judul</a:t>
            </a:r>
            <a:r>
              <a:rPr lang="en-US" sz="2400" dirty="0" smtClean="0">
                <a:latin typeface="Arial-BoldMT"/>
              </a:rPr>
              <a:t>, </a:t>
            </a:r>
            <a:r>
              <a:rPr lang="en-US" sz="2400" dirty="0" err="1" smtClean="0">
                <a:latin typeface="Arial-BoldMT"/>
              </a:rPr>
              <a:t>Deskripsi</a:t>
            </a:r>
            <a:r>
              <a:rPr lang="en-US" sz="2400" dirty="0" smtClean="0">
                <a:latin typeface="Arial-BoldMT"/>
              </a:rPr>
              <a:t>, </a:t>
            </a:r>
            <a:r>
              <a:rPr lang="en-US" sz="2400" dirty="0" err="1" smtClean="0">
                <a:latin typeface="Arial-BoldMT"/>
              </a:rPr>
              <a:t>dan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Sumber</a:t>
            </a:r>
            <a:r>
              <a:rPr lang="en-US" sz="2400" dirty="0" smtClean="0">
                <a:latin typeface="Arial-BoldMT"/>
              </a:rPr>
              <a:t>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-BoldMT"/>
              </a:rPr>
              <a:t>Perhatikan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apa</a:t>
            </a:r>
            <a:r>
              <a:rPr lang="en-US" sz="2400" dirty="0" smtClean="0">
                <a:latin typeface="Arial-BoldMT"/>
              </a:rPr>
              <a:t> yang </a:t>
            </a:r>
            <a:r>
              <a:rPr lang="en-US" sz="2400" dirty="0" err="1" smtClean="0">
                <a:latin typeface="Arial-BoldMT"/>
              </a:rPr>
              <a:t>diukur</a:t>
            </a:r>
            <a:r>
              <a:rPr lang="en-US" sz="2400" dirty="0" smtClean="0">
                <a:latin typeface="Arial-BoldMT"/>
              </a:rPr>
              <a:t> (measurement), </a:t>
            </a:r>
            <a:r>
              <a:rPr lang="en-US" sz="2400" dirty="0" err="1" smtClean="0">
                <a:latin typeface="Arial-BoldMT"/>
              </a:rPr>
              <a:t>satuan</a:t>
            </a:r>
            <a:r>
              <a:rPr lang="en-US" sz="2400" dirty="0" smtClean="0">
                <a:latin typeface="Arial-BoldMT"/>
              </a:rPr>
              <a:t> yang </a:t>
            </a:r>
            <a:r>
              <a:rPr lang="en-US" sz="2400" dirty="0" err="1" smtClean="0">
                <a:latin typeface="Arial-BoldMT"/>
              </a:rPr>
              <a:t>digunakan</a:t>
            </a:r>
            <a:r>
              <a:rPr lang="en-US" sz="2400" dirty="0" smtClean="0">
                <a:latin typeface="Arial-BoldMT"/>
              </a:rPr>
              <a:t>, </a:t>
            </a:r>
            <a:r>
              <a:rPr lang="en-US" sz="2400" dirty="0" err="1" smtClean="0">
                <a:latin typeface="Arial-BoldMT"/>
              </a:rPr>
              <a:t>skala</a:t>
            </a:r>
            <a:r>
              <a:rPr lang="en-US" sz="2400" dirty="0" smtClean="0">
                <a:latin typeface="Arial-BoldMT"/>
              </a:rPr>
              <a:t>, </a:t>
            </a:r>
            <a:r>
              <a:rPr lang="en-US" sz="2400" dirty="0" err="1" smtClean="0">
                <a:latin typeface="Arial-BoldMT"/>
              </a:rPr>
              <a:t>dan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legenda</a:t>
            </a:r>
            <a:endParaRPr lang="en-US" sz="2400" dirty="0" smtClean="0">
              <a:latin typeface="Arial-BoldM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-BoldMT"/>
              </a:rPr>
              <a:t>Pastikan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Anda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memahami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maksud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dari</a:t>
            </a:r>
            <a:r>
              <a:rPr lang="en-US" sz="2400" dirty="0" smtClean="0">
                <a:latin typeface="Arial-BoldMT"/>
              </a:rPr>
              <a:t> encoding data yang </a:t>
            </a:r>
            <a:r>
              <a:rPr lang="en-US" sz="2400" dirty="0" err="1" smtClean="0">
                <a:latin typeface="Arial-BoldMT"/>
              </a:rPr>
              <a:t>digunakan</a:t>
            </a:r>
            <a:endParaRPr lang="en-US" sz="2400" dirty="0" smtClean="0">
              <a:latin typeface="Arial-BoldM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-BoldMT"/>
              </a:rPr>
              <a:t>Pelajari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dengan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cepat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pola</a:t>
            </a:r>
            <a:r>
              <a:rPr lang="en-US" sz="2400" dirty="0" smtClean="0">
                <a:latin typeface="Arial-BoldMT"/>
              </a:rPr>
              <a:t> yang </a:t>
            </a:r>
            <a:r>
              <a:rPr lang="en-US" sz="2400" dirty="0" err="1" smtClean="0">
                <a:latin typeface="Arial-BoldMT"/>
              </a:rPr>
              <a:t>ada</a:t>
            </a:r>
            <a:r>
              <a:rPr lang="en-US" sz="2400" dirty="0" smtClean="0">
                <a:latin typeface="Arial-BoldMT"/>
              </a:rPr>
              <a:t>, trend, </a:t>
            </a:r>
            <a:r>
              <a:rPr lang="en-US" sz="2400" dirty="0" err="1" smtClean="0">
                <a:latin typeface="Arial-BoldMT"/>
              </a:rPr>
              <a:t>serta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hubungan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antar</a:t>
            </a:r>
            <a:r>
              <a:rPr lang="en-US" sz="2400" dirty="0" smtClean="0">
                <a:latin typeface="Arial-BoldMT"/>
              </a:rPr>
              <a:t> </a:t>
            </a:r>
            <a:r>
              <a:rPr lang="en-US" sz="2400" dirty="0" err="1" smtClean="0">
                <a:latin typeface="Arial-BoldMT"/>
              </a:rPr>
              <a:t>variabel</a:t>
            </a:r>
            <a:endParaRPr lang="en-US" sz="2400" dirty="0" smtClean="0">
              <a:latin typeface="Arial-BoldMT"/>
            </a:endParaRPr>
          </a:p>
        </p:txBody>
      </p:sp>
    </p:spTree>
    <p:extLst>
      <p:ext uri="{BB962C8B-B14F-4D97-AF65-F5344CB8AC3E}">
        <p14:creationId xmlns:p14="http://schemas.microsoft.com/office/powerpoint/2010/main" val="37986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7484" y="167788"/>
            <a:ext cx="11612065" cy="6551064"/>
            <a:chOff x="217484" y="167788"/>
            <a:chExt cx="11612065" cy="655106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5107" t="19658" r="26137" b="29067"/>
            <a:stretch/>
          </p:blipFill>
          <p:spPr>
            <a:xfrm>
              <a:off x="217484" y="167788"/>
              <a:ext cx="11612065" cy="655106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131826" y="238539"/>
              <a:ext cx="626165" cy="765313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99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E5D6BA9-4AD2-45A1-980B-B97C4265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Outline Presentasi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AD5AC-34B1-4C29-A1FC-810725727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Pengantar mengenai visualisasi data</a:t>
            </a:r>
          </a:p>
          <a:p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merepresentasikan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diagram</a:t>
            </a:r>
          </a:p>
          <a:p>
            <a:r>
              <a:rPr lang="en-US" dirty="0" err="1" smtClean="0"/>
              <a:t>Langkah-langkah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</a:t>
            </a:r>
            <a:r>
              <a:rPr lang="en-US" dirty="0" err="1" smtClean="0"/>
              <a:t>visuasilasi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70969-ED7E-41EE-8864-2053464B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0"/>
            <a:stretch/>
          </p:blipFill>
          <p:spPr>
            <a:xfrm>
              <a:off x="0" y="0"/>
              <a:ext cx="6912864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12864" y="0"/>
              <a:ext cx="5279136" cy="6858000"/>
            </a:xfrm>
            <a:prstGeom prst="rect">
              <a:avLst/>
            </a:prstGeom>
            <a:solidFill>
              <a:srgbClr val="112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9360" y="1817673"/>
            <a:ext cx="5321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terima</a:t>
            </a:r>
            <a:r>
              <a:rPr lang="en-US" sz="8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kasih</a:t>
            </a:r>
            <a:endParaRPr lang="en-US" sz="8000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88900">
                  <a:schemeClr val="bg1">
                    <a:lumMod val="65000"/>
                    <a:alpha val="28000"/>
                  </a:schemeClr>
                </a:glow>
              </a:effectLst>
              <a:latin typeface="Gill Sans MT Condensed" panose="020B0506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5004" y="3962400"/>
            <a:ext cx="5592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Bagus Sartono (bagusco@apps.ipb.ac.id)</a:t>
            </a:r>
          </a:p>
          <a:p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Dosen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di Prodi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Statistika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Sains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Data</a:t>
            </a:r>
          </a:p>
          <a:p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Koordinator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Working Group Data Mining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IPB University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04" y="1543663"/>
            <a:ext cx="5723757" cy="3802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Jumlah Kasus Corona Bertambah, Berikut Data Perkembangangan Covid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798" y="1085047"/>
            <a:ext cx="3845505" cy="21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to : Cegah Penularan Virus Corona, Jaga Jarak Minimal Dua Meter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34071"/>
          <a:stretch/>
        </p:blipFill>
        <p:spPr bwMode="auto">
          <a:xfrm>
            <a:off x="7951335" y="3657599"/>
            <a:ext cx="3825968" cy="26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6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-1"/>
            <a:ext cx="12196184" cy="52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5466734"/>
            <a:ext cx="12192000" cy="1200329"/>
          </a:xfrm>
          <a:prstGeom prst="rect">
            <a:avLst/>
          </a:prstGeom>
          <a:solidFill>
            <a:srgbClr val="133155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88900">
                    <a:schemeClr val="bg1">
                      <a:lumMod val="65000"/>
                      <a:alpha val="28000"/>
                    </a:schemeClr>
                  </a:glow>
                </a:effectLst>
                <a:latin typeface="Gill Sans MT Condensed" panose="020B0506020104020203" pitchFamily="34" charset="0"/>
              </a:rPr>
              <a:t>	if you know how to read it</a:t>
            </a:r>
            <a:endParaRPr lang="en-US" sz="7200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88900">
                  <a:schemeClr val="bg1">
                    <a:lumMod val="65000"/>
                    <a:alpha val="28000"/>
                  </a:schemeClr>
                </a:glow>
              </a:effectLst>
              <a:latin typeface="Gill Sans MT Condensed" panose="020B05060201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16180" y="5863002"/>
            <a:ext cx="300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Alberto Cairo (2019)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penulis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buku</a:t>
            </a:r>
            <a:r>
              <a:rPr lang="en-US" sz="1600" dirty="0" smtClean="0">
                <a:solidFill>
                  <a:schemeClr val="bg1"/>
                </a:solidFill>
              </a:rPr>
              <a:t> “How Charts Lie”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" y="3061310"/>
            <a:ext cx="5943600" cy="2296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06895" y="1606607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k</a:t>
            </a:r>
            <a:r>
              <a:rPr lang="en-US" sz="2800" dirty="0" err="1" smtClean="0">
                <a:solidFill>
                  <a:schemeClr val="bg1"/>
                </a:solidFill>
              </a:rPr>
              <a:t>emampuan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</a:t>
            </a:r>
            <a:r>
              <a:rPr lang="en-US" sz="2800" dirty="0" err="1" smtClean="0">
                <a:solidFill>
                  <a:schemeClr val="bg1"/>
                </a:solidFill>
              </a:rPr>
              <a:t>omunikasi</a:t>
            </a:r>
            <a:r>
              <a:rPr lang="en-US" sz="2800" dirty="0" smtClean="0">
                <a:solidFill>
                  <a:schemeClr val="bg1"/>
                </a:solidFill>
              </a:rPr>
              <a:t> yang </a:t>
            </a:r>
            <a:r>
              <a:rPr lang="en-US" sz="2800" dirty="0" err="1" smtClean="0">
                <a:solidFill>
                  <a:schemeClr val="bg1"/>
                </a:solidFill>
              </a:rPr>
              <a:t>diperlukan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139" y="1690484"/>
            <a:ext cx="667909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00" dirty="0" smtClean="0">
                <a:solidFill>
                  <a:schemeClr val="bg1"/>
                </a:solidFill>
                <a:latin typeface="Gill Sans MT Condensed" panose="020B0506020104020203" pitchFamily="34" charset="0"/>
              </a:rPr>
              <a:t>DATA SCIENTIST</a:t>
            </a:r>
            <a:endParaRPr lang="en-US" sz="10600" dirty="0">
              <a:solidFill>
                <a:schemeClr val="bg1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0492" y="683277"/>
            <a:ext cx="3369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venir Next Cyr W04 Demi" panose="020B0703020202020204" pitchFamily="34" charset="0"/>
              </a:rPr>
              <a:t>literacy</a:t>
            </a:r>
            <a:endParaRPr lang="en-US" sz="5400" dirty="0">
              <a:solidFill>
                <a:schemeClr val="bg1"/>
              </a:solidFill>
              <a:latin typeface="Avenir Next Cyr W04 Demi" panose="020B07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3874" y="2237548"/>
            <a:ext cx="370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venir Next Cyr W04 Demi" panose="020B0703020202020204" pitchFamily="34" charset="0"/>
              </a:rPr>
              <a:t>articulacy</a:t>
            </a:r>
            <a:endParaRPr lang="en-US" sz="5400" dirty="0">
              <a:solidFill>
                <a:schemeClr val="bg1"/>
              </a:solidFill>
              <a:latin typeface="Avenir Next Cyr W04 Demi" panose="020B07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3874" y="3815287"/>
            <a:ext cx="370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venir Next Cyr W04 Demi" panose="020B0703020202020204" pitchFamily="34" charset="0"/>
              </a:rPr>
              <a:t>numeracy</a:t>
            </a:r>
            <a:endParaRPr lang="en-US" sz="5400" dirty="0">
              <a:solidFill>
                <a:schemeClr val="bg1"/>
              </a:solidFill>
              <a:latin typeface="Avenir Next Cyr W04 Demi" panose="020B07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3874" y="5403700"/>
            <a:ext cx="370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latin typeface="Avenir Next Cyr W04 Demi" panose="020B0703020202020204" pitchFamily="34" charset="0"/>
              </a:rPr>
              <a:t>graphicacy</a:t>
            </a:r>
            <a:endParaRPr lang="en-US" sz="5400" dirty="0">
              <a:solidFill>
                <a:schemeClr val="bg1"/>
              </a:solidFill>
              <a:latin typeface="Avenir Next Cyr W04 Demi" panose="020B0703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021960" y="1397885"/>
            <a:ext cx="217004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628247" y="2958329"/>
            <a:ext cx="156044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17700" y="4518861"/>
            <a:ext cx="156044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068880" y="6109209"/>
            <a:ext cx="156044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35823" y="1402120"/>
            <a:ext cx="97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verbal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23888" y="2938451"/>
            <a:ext cx="97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sosial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36533" y="4527725"/>
            <a:ext cx="1089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numerik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2929" y="6081798"/>
            <a:ext cx="1089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visual + </a:t>
            </a:r>
            <a:r>
              <a:rPr lang="en-US" sz="2000" dirty="0" err="1" smtClean="0">
                <a:solidFill>
                  <a:schemeClr val="bg1"/>
                </a:solidFill>
              </a:rPr>
              <a:t>spasial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032388" y="0"/>
            <a:ext cx="13224388" cy="6858000"/>
            <a:chOff x="-1032388" y="0"/>
            <a:chExt cx="13224388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511" t="15529" r="2424" b="4302"/>
            <a:stretch/>
          </p:blipFill>
          <p:spPr>
            <a:xfrm>
              <a:off x="-1032388" y="1718189"/>
              <a:ext cx="6558117" cy="388374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296698" y="2090400"/>
            <a:ext cx="7256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venir Next Cyr W04 Demi" panose="020B0703020202020204" pitchFamily="34" charset="0"/>
              </a:rPr>
              <a:t>Kaum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millennials 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memiliki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</a:t>
            </a:r>
          </a:p>
          <a:p>
            <a:pPr algn="ctr"/>
            <a:r>
              <a:rPr lang="en-US" sz="3200" b="1" dirty="0" err="1" smtClean="0">
                <a:latin typeface="Avenir Next Cyr W04 Demi" panose="020B0703020202020204" pitchFamily="34" charset="0"/>
              </a:rPr>
              <a:t>kemampuan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</a:t>
            </a:r>
            <a:r>
              <a:rPr lang="en-US" sz="3200" b="1" u="sng" dirty="0" smtClean="0">
                <a:latin typeface="Avenir Next Cyr W04 Demi" panose="020B0703020202020204" pitchFamily="34" charset="0"/>
              </a:rPr>
              <a:t>skimming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(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baca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sekilas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) </a:t>
            </a:r>
          </a:p>
          <a:p>
            <a:pPr algn="ctr"/>
            <a:r>
              <a:rPr lang="en-US" sz="3200" b="1" dirty="0" smtClean="0">
                <a:latin typeface="Avenir Next Cyr W04 Demi" panose="020B0703020202020204" pitchFamily="34" charset="0"/>
              </a:rPr>
              <a:t>yang LUAR BIASA!</a:t>
            </a:r>
            <a:endParaRPr lang="en-US" sz="3200" b="1" dirty="0">
              <a:latin typeface="Avenir Next Cyr W04 Demi" panose="020B07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4852" y="4338394"/>
            <a:ext cx="7039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secara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rata-rata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mereka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hanya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memiliki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konsentrasi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penuh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selama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8 </a:t>
            </a:r>
            <a:r>
              <a:rPr lang="en-US" sz="3200" b="1" dirty="0" err="1" smtClean="0">
                <a:latin typeface="Avenir Next Cyr W04 Demi" panose="020B0703020202020204" pitchFamily="34" charset="0"/>
              </a:rPr>
              <a:t>detik</a:t>
            </a:r>
            <a:r>
              <a:rPr lang="en-US" sz="3200" b="1" dirty="0" smtClean="0"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pada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satu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bahan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anose="020B0703020202020204" pitchFamily="34" charset="0"/>
              </a:rPr>
              <a:t>bacaan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anose="020B0703020202020204" pitchFamily="34" charset="0"/>
            </a:endParaRPr>
          </a:p>
        </p:txBody>
      </p:sp>
      <p:pic>
        <p:nvPicPr>
          <p:cNvPr id="1026" name="Picture 2" descr="The Expert Ed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71" y="355929"/>
            <a:ext cx="2725971" cy="10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16" name="TextBox 15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82548" y="2140798"/>
            <a:ext cx="7559589" cy="4620175"/>
            <a:chOff x="4482548" y="2140798"/>
            <a:chExt cx="7559589" cy="462017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0000"/>
                      </a14:imgEffect>
                      <a14:imgEffect>
                        <a14:saturation sat="0"/>
                      </a14:imgEffect>
                      <a14:imgEffect>
                        <a14:brightnessContrast bright="-1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82548" y="2140798"/>
              <a:ext cx="7559589" cy="462017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032435" y="2971800"/>
              <a:ext cx="924339" cy="1053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83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67748" y="-95587"/>
            <a:ext cx="14113564" cy="2431435"/>
            <a:chOff x="367748" y="-95587"/>
            <a:chExt cx="14113564" cy="24314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7"/>
            <a:stretch/>
          </p:blipFill>
          <p:spPr>
            <a:xfrm>
              <a:off x="367748" y="390646"/>
              <a:ext cx="6748669" cy="1458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848060" y="-95587"/>
              <a:ext cx="763325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200" dirty="0" smtClean="0">
                  <a:solidFill>
                    <a:schemeClr val="bg1">
                      <a:lumMod val="75000"/>
                    </a:schemeClr>
                  </a:solidFill>
                  <a:latin typeface="Gill Sans MT Condensed" panose="020B0506020104020203" pitchFamily="34" charset="0"/>
                </a:rPr>
                <a:t>DIAGRAM</a:t>
              </a:r>
              <a:endParaRPr lang="en-US" sz="15200" dirty="0">
                <a:solidFill>
                  <a:schemeClr val="bg1">
                    <a:lumMod val="75000"/>
                  </a:schemeClr>
                </a:solidFill>
                <a:latin typeface="Gill Sans MT Condensed" panose="020B05060201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9939"/>
              <a:ext cx="78717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bagaimana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merepresentasikan</a:t>
              </a:r>
              <a:r>
                <a:rPr lang="en-US" sz="4400" dirty="0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 data </a:t>
              </a:r>
              <a:r>
                <a:rPr lang="en-US" sz="4400" dirty="0" err="1" smtClean="0">
                  <a:effectLst>
                    <a:glow rad="203200">
                      <a:schemeClr val="bg1">
                        <a:alpha val="98000"/>
                      </a:schemeClr>
                    </a:glow>
                  </a:effectLst>
                  <a:latin typeface="Mistral" panose="03090702030407020403" pitchFamily="66" charset="0"/>
                </a:rPr>
                <a:t>pada</a:t>
              </a:r>
              <a:endParaRPr lang="en-US" sz="4400" dirty="0">
                <a:effectLst>
                  <a:glow rad="203200">
                    <a:schemeClr val="bg1">
                      <a:alpha val="98000"/>
                    </a:schemeClr>
                  </a:glow>
                </a:effectLst>
                <a:latin typeface="Mistral" panose="03090702030407020403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7748" y="2140798"/>
            <a:ext cx="4114800" cy="584775"/>
            <a:chOff x="367748" y="2140798"/>
            <a:chExt cx="4114800" cy="584775"/>
          </a:xfrm>
        </p:grpSpPr>
        <p:sp>
          <p:nvSpPr>
            <p:cNvPr id="16" name="TextBox 15"/>
            <p:cNvSpPr txBox="1"/>
            <p:nvPr/>
          </p:nvSpPr>
          <p:spPr>
            <a:xfrm>
              <a:off x="980666" y="2140798"/>
              <a:ext cx="3501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POSISI (position)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7748" y="2140798"/>
              <a:ext cx="68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  <a:latin typeface="Avenir Next Cyr W04 Demi" panose="020B0703020202020204" pitchFamily="34" charset="0"/>
                </a:rPr>
                <a:t>1.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Avenir Next Cyr W04 Demi" panose="020B0703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82" y="2140799"/>
            <a:ext cx="7167714" cy="46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467</Words>
  <Application>Microsoft Office PowerPoint</Application>
  <PresentationFormat>Widescreen</PresentationFormat>
  <Paragraphs>133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Arial-BoldMT</vt:lpstr>
      <vt:lpstr>Avenir Next Cyr W04 Demi</vt:lpstr>
      <vt:lpstr>Bahnschrift SemiBold Condensed</vt:lpstr>
      <vt:lpstr>Calibri</vt:lpstr>
      <vt:lpstr>Calibri Light</vt:lpstr>
      <vt:lpstr>Gill Sans MT Condensed</vt:lpstr>
      <vt:lpstr>Leelawadee UI Semilight</vt:lpstr>
      <vt:lpstr>Mistral</vt:lpstr>
      <vt:lpstr>Office Theme</vt:lpstr>
      <vt:lpstr>PowerPoint Presentation</vt:lpstr>
      <vt:lpstr>Outline Presentasi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STAT-IPB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bagusco bagusco</dc:creator>
  <cp:lastModifiedBy>bagusco bagusco</cp:lastModifiedBy>
  <cp:revision>25</cp:revision>
  <dcterms:created xsi:type="dcterms:W3CDTF">2020-05-31T01:15:28Z</dcterms:created>
  <dcterms:modified xsi:type="dcterms:W3CDTF">2020-05-31T07:47:17Z</dcterms:modified>
</cp:coreProperties>
</file>